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itchFamily="34" charset="0"/>
      <p:regular r:id="rId10"/>
      <p:bold r:id="rId11"/>
      <p:italic r:id="rId12"/>
      <p:boldItalic r:id="rId13"/>
    </p:embeddedFont>
    <p:embeddedFont>
      <p:font typeface="Barlow"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81DB"/>
    <a:srgbClr val="A07EDE"/>
    <a:srgbClr val="A381DF"/>
    <a:srgbClr val="AD78E8"/>
    <a:srgbClr val="AF7BE9"/>
    <a:srgbClr val="A37DE7"/>
    <a:srgbClr val="A884E8"/>
    <a:srgbClr val="010014"/>
    <a:srgbClr val="01000C"/>
    <a:srgbClr val="07003A"/>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p:scale>
          <a:sx n="75" d="100"/>
          <a:sy n="75" d="100"/>
        </p:scale>
        <p:origin x="-370" y="254"/>
      </p:cViewPr>
      <p:guideLst>
        <p:guide orient="horz" pos="2592"/>
        <p:guide pos="460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8AFF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824" y="1300480"/>
            <a:ext cx="7381875" cy="1223963"/>
          </a:xfrm>
          <a:prstGeom prst="rect">
            <a:avLst/>
          </a:prstGeom>
          <a:noFill/>
          <a:ln/>
        </p:spPr>
        <p:txBody>
          <a:bodyPr wrap="squar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IntelliGrade – An AI-Powered Personalized Learning Platform</a:t>
            </a:r>
            <a:endParaRPr lang="en-US" sz="3850" dirty="0"/>
          </a:p>
        </p:txBody>
      </p:sp>
      <p:sp>
        <p:nvSpPr>
          <p:cNvPr id="5" name="Shape 3"/>
          <p:cNvSpPr/>
          <p:nvPr/>
        </p:nvSpPr>
        <p:spPr>
          <a:xfrm>
            <a:off x="6636220" y="3159760"/>
            <a:ext cx="6332934" cy="4150929"/>
          </a:xfrm>
          <a:prstGeom prst="roundRect">
            <a:avLst>
              <a:gd name="adj" fmla="val 10195"/>
            </a:avLst>
          </a:prstGeom>
          <a:solidFill>
            <a:srgbClr val="0A081B">
              <a:alpha val="75000"/>
            </a:srgbClr>
          </a:solidFill>
          <a:ln w="30480">
            <a:solidFill>
              <a:srgbClr val="16FFBB"/>
            </a:solidFill>
            <a:prstDash val="solid"/>
          </a:ln>
        </p:spPr>
      </p:sp>
      <p:sp>
        <p:nvSpPr>
          <p:cNvPr id="7" name="Text 6"/>
          <p:cNvSpPr/>
          <p:nvPr/>
        </p:nvSpPr>
        <p:spPr>
          <a:xfrm>
            <a:off x="7908324" y="3546389"/>
            <a:ext cx="4226011" cy="457200"/>
          </a:xfrm>
          <a:prstGeom prst="rect">
            <a:avLst/>
          </a:prstGeom>
          <a:noFill/>
          <a:ln/>
        </p:spPr>
        <p:txBody>
          <a:bodyPr wrap="none" lIns="0" tIns="0" rIns="0" bIns="0" rtlCol="0" anchor="t"/>
          <a:lstStyle/>
          <a:p>
            <a:pPr marL="0" indent="0" algn="l">
              <a:lnSpc>
                <a:spcPts val="2350"/>
              </a:lnSpc>
              <a:buNone/>
            </a:pPr>
            <a:r>
              <a:rPr lang="en-US" sz="3600" b="1" dirty="0">
                <a:solidFill>
                  <a:srgbClr val="E0E4E6"/>
                </a:solidFill>
                <a:latin typeface="Spline Sans Bold" pitchFamily="34" charset="0"/>
                <a:ea typeface="Spline Sans Bold" pitchFamily="34" charset="-122"/>
                <a:cs typeface="Spline Sans Bold" pitchFamily="34" charset="-120"/>
              </a:rPr>
              <a:t>Project Creator</a:t>
            </a:r>
            <a:endParaRPr lang="en-US" sz="3600" dirty="0"/>
          </a:p>
        </p:txBody>
      </p:sp>
      <p:sp>
        <p:nvSpPr>
          <p:cNvPr id="8" name="Text 7"/>
          <p:cNvSpPr/>
          <p:nvPr/>
        </p:nvSpPr>
        <p:spPr>
          <a:xfrm>
            <a:off x="6981263" y="4470044"/>
            <a:ext cx="5835491" cy="349091"/>
          </a:xfrm>
          <a:prstGeom prst="rect">
            <a:avLst/>
          </a:prstGeom>
          <a:noFill/>
          <a:ln/>
        </p:spPr>
        <p:txBody>
          <a:bodyPr wrap="none" lIns="0" tIns="0" rIns="0" bIns="0" rtlCol="0" anchor="t"/>
          <a:lstStyle/>
          <a:p>
            <a:pPr marL="0" indent="0" algn="l">
              <a:lnSpc>
                <a:spcPts val="2700"/>
              </a:lnSpc>
              <a:buNone/>
            </a:pPr>
            <a:r>
              <a:rPr lang="en-US" sz="1700" b="1" dirty="0">
                <a:solidFill>
                  <a:srgbClr val="E0E4E6"/>
                </a:solidFill>
                <a:latin typeface="Barlow" pitchFamily="34" charset="0"/>
                <a:ea typeface="Barlow" pitchFamily="34" charset="-122"/>
                <a:cs typeface="Barlow" pitchFamily="34" charset="-120"/>
              </a:rPr>
              <a:t>Name:</a:t>
            </a:r>
            <a:r>
              <a:rPr lang="en-US" sz="1700" dirty="0">
                <a:solidFill>
                  <a:srgbClr val="E0E4E6"/>
                </a:solidFill>
                <a:latin typeface="Barlow" pitchFamily="34" charset="0"/>
                <a:ea typeface="Barlow" pitchFamily="34" charset="-122"/>
                <a:cs typeface="Barlow" pitchFamily="34" charset="-120"/>
              </a:rPr>
              <a:t> Gulam Rasul Momin</a:t>
            </a:r>
            <a:endParaRPr lang="en-US" sz="1700" dirty="0"/>
          </a:p>
        </p:txBody>
      </p:sp>
      <p:sp>
        <p:nvSpPr>
          <p:cNvPr id="9" name="Text 8"/>
          <p:cNvSpPr/>
          <p:nvPr/>
        </p:nvSpPr>
        <p:spPr>
          <a:xfrm>
            <a:off x="6981263" y="4949985"/>
            <a:ext cx="5835491" cy="349091"/>
          </a:xfrm>
          <a:prstGeom prst="rect">
            <a:avLst/>
          </a:prstGeom>
          <a:noFill/>
          <a:ln/>
        </p:spPr>
        <p:txBody>
          <a:bodyPr wrap="none" lIns="0" tIns="0" rIns="0" bIns="0" rtlCol="0" anchor="t"/>
          <a:lstStyle/>
          <a:p>
            <a:pPr marL="0" indent="0" algn="l">
              <a:lnSpc>
                <a:spcPts val="2700"/>
              </a:lnSpc>
              <a:buNone/>
            </a:pPr>
            <a:r>
              <a:rPr lang="en-US" sz="1700" b="1" dirty="0" smtClean="0">
                <a:solidFill>
                  <a:srgbClr val="E0E4E6"/>
                </a:solidFill>
                <a:latin typeface="Barlow" pitchFamily="34" charset="0"/>
                <a:ea typeface="Barlow" pitchFamily="34" charset="-122"/>
                <a:cs typeface="Barlow" pitchFamily="34" charset="-120"/>
              </a:rPr>
              <a:t>Enrollment No </a:t>
            </a:r>
            <a:r>
              <a:rPr lang="en-US" sz="1700" b="1" dirty="0" smtClean="0">
                <a:solidFill>
                  <a:srgbClr val="E0E4E6"/>
                </a:solidFill>
                <a:latin typeface="Barlow" pitchFamily="34" charset="0"/>
                <a:ea typeface="Barlow" pitchFamily="34" charset="-122"/>
                <a:cs typeface="Barlow" pitchFamily="34" charset="-120"/>
              </a:rPr>
              <a:t>:</a:t>
            </a:r>
            <a:r>
              <a:rPr lang="en-US" sz="1700" dirty="0" smtClean="0">
                <a:solidFill>
                  <a:srgbClr val="E0E4E6"/>
                </a:solidFill>
                <a:latin typeface="Barlow" pitchFamily="34" charset="0"/>
                <a:ea typeface="Barlow" pitchFamily="34" charset="-122"/>
                <a:cs typeface="Barlow" pitchFamily="34" charset="-120"/>
              </a:rPr>
              <a:t> 23002171210073</a:t>
            </a:r>
            <a:endParaRPr lang="en-US" sz="1700" dirty="0"/>
          </a:p>
        </p:txBody>
      </p:sp>
      <p:sp>
        <p:nvSpPr>
          <p:cNvPr id="10" name="Rounded Rectangle 9"/>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8"/>
          <p:cNvSpPr/>
          <p:nvPr/>
        </p:nvSpPr>
        <p:spPr>
          <a:xfrm>
            <a:off x="6981263" y="5451476"/>
            <a:ext cx="5835491" cy="349091"/>
          </a:xfrm>
          <a:prstGeom prst="rect">
            <a:avLst/>
          </a:prstGeom>
          <a:noFill/>
          <a:ln/>
        </p:spPr>
        <p:txBody>
          <a:bodyPr wrap="none" lIns="0" tIns="0" rIns="0" bIns="0" rtlCol="0" anchor="t"/>
          <a:lstStyle/>
          <a:p>
            <a:pPr marL="0" indent="0" algn="l">
              <a:lnSpc>
                <a:spcPts val="2700"/>
              </a:lnSpc>
              <a:buNone/>
            </a:pPr>
            <a:r>
              <a:rPr lang="en-US" sz="1700" b="1" dirty="0" smtClean="0">
                <a:solidFill>
                  <a:srgbClr val="E0E4E6"/>
                </a:solidFill>
                <a:latin typeface="Barlow" pitchFamily="34" charset="0"/>
                <a:ea typeface="Barlow" pitchFamily="34" charset="-122"/>
                <a:cs typeface="Barlow" pitchFamily="34" charset="-120"/>
              </a:rPr>
              <a:t>Roll No </a:t>
            </a:r>
            <a:r>
              <a:rPr lang="en-US" sz="1700" b="1" dirty="0" smtClean="0">
                <a:solidFill>
                  <a:srgbClr val="E0E4E6"/>
                </a:solidFill>
                <a:latin typeface="Barlow" pitchFamily="34" charset="0"/>
                <a:ea typeface="Barlow" pitchFamily="34" charset="-122"/>
                <a:cs typeface="Barlow" pitchFamily="34" charset="-120"/>
              </a:rPr>
              <a:t>:</a:t>
            </a:r>
            <a:r>
              <a:rPr lang="en-US" sz="1700" dirty="0" smtClean="0">
                <a:solidFill>
                  <a:srgbClr val="E0E4E6"/>
                </a:solidFill>
                <a:latin typeface="Barlow" pitchFamily="34" charset="0"/>
                <a:ea typeface="Barlow" pitchFamily="34" charset="-122"/>
                <a:cs typeface="Barlow" pitchFamily="34" charset="-120"/>
              </a:rPr>
              <a:t> 119</a:t>
            </a:r>
            <a:endParaRPr lang="en-US" sz="1700" dirty="0"/>
          </a:p>
        </p:txBody>
      </p:sp>
      <p:sp>
        <p:nvSpPr>
          <p:cNvPr id="13" name="Text 8"/>
          <p:cNvSpPr/>
          <p:nvPr/>
        </p:nvSpPr>
        <p:spPr>
          <a:xfrm>
            <a:off x="6981263" y="5975112"/>
            <a:ext cx="5835491" cy="349091"/>
          </a:xfrm>
          <a:prstGeom prst="rect">
            <a:avLst/>
          </a:prstGeom>
          <a:noFill/>
          <a:ln/>
        </p:spPr>
        <p:txBody>
          <a:bodyPr wrap="none" lIns="0" tIns="0" rIns="0" bIns="0" rtlCol="0" anchor="t"/>
          <a:lstStyle/>
          <a:p>
            <a:pPr marL="0" indent="0" algn="l">
              <a:lnSpc>
                <a:spcPts val="2700"/>
              </a:lnSpc>
              <a:buNone/>
            </a:pPr>
            <a:r>
              <a:rPr lang="en-US" sz="1700" b="1" dirty="0" smtClean="0">
                <a:solidFill>
                  <a:srgbClr val="E0E4E6"/>
                </a:solidFill>
                <a:latin typeface="Barlow" pitchFamily="34" charset="0"/>
                <a:ea typeface="Barlow" pitchFamily="34" charset="-122"/>
                <a:cs typeface="Barlow" pitchFamily="34" charset="-120"/>
              </a:rPr>
              <a:t>Batch </a:t>
            </a:r>
            <a:r>
              <a:rPr lang="en-US" sz="1700" b="1" dirty="0" smtClean="0">
                <a:solidFill>
                  <a:srgbClr val="E0E4E6"/>
                </a:solidFill>
                <a:latin typeface="Barlow" pitchFamily="34" charset="0"/>
                <a:ea typeface="Barlow" pitchFamily="34" charset="-122"/>
                <a:cs typeface="Barlow" pitchFamily="34" charset="-120"/>
              </a:rPr>
              <a:t>:</a:t>
            </a:r>
            <a:r>
              <a:rPr lang="en-US" sz="1700" dirty="0" smtClean="0">
                <a:solidFill>
                  <a:srgbClr val="E0E4E6"/>
                </a:solidFill>
                <a:latin typeface="Barlow" pitchFamily="34" charset="0"/>
                <a:ea typeface="Barlow" pitchFamily="34" charset="-122"/>
                <a:cs typeface="Barlow" pitchFamily="34" charset="-120"/>
              </a:rPr>
              <a:t> B4</a:t>
            </a:r>
            <a:endParaRPr lang="en-US" sz="1700" dirty="0"/>
          </a:p>
        </p:txBody>
      </p:sp>
      <p:sp>
        <p:nvSpPr>
          <p:cNvPr id="14" name="Text 8"/>
          <p:cNvSpPr/>
          <p:nvPr/>
        </p:nvSpPr>
        <p:spPr>
          <a:xfrm>
            <a:off x="6993620" y="6487297"/>
            <a:ext cx="5835491" cy="349091"/>
          </a:xfrm>
          <a:prstGeom prst="rect">
            <a:avLst/>
          </a:prstGeom>
          <a:noFill/>
          <a:ln/>
        </p:spPr>
        <p:txBody>
          <a:bodyPr wrap="none" lIns="0" tIns="0" rIns="0" bIns="0" rtlCol="0" anchor="t"/>
          <a:lstStyle/>
          <a:p>
            <a:pPr marL="0" indent="0" algn="l">
              <a:lnSpc>
                <a:spcPts val="2700"/>
              </a:lnSpc>
              <a:buNone/>
            </a:pPr>
            <a:r>
              <a:rPr lang="en-US" sz="1700" b="1" dirty="0" smtClean="0">
                <a:solidFill>
                  <a:srgbClr val="E0E4E6"/>
                </a:solidFill>
                <a:latin typeface="Barlow" pitchFamily="34" charset="0"/>
                <a:ea typeface="Barlow" pitchFamily="34" charset="-122"/>
                <a:cs typeface="Barlow" pitchFamily="34" charset="-120"/>
              </a:rPr>
              <a:t>Branch </a:t>
            </a:r>
            <a:r>
              <a:rPr lang="en-US" sz="1700" b="1" dirty="0" smtClean="0">
                <a:solidFill>
                  <a:srgbClr val="E0E4E6"/>
                </a:solidFill>
                <a:latin typeface="Barlow" pitchFamily="34" charset="0"/>
                <a:ea typeface="Barlow" pitchFamily="34" charset="-122"/>
                <a:cs typeface="Barlow" pitchFamily="34" charset="-120"/>
              </a:rPr>
              <a:t>:</a:t>
            </a:r>
            <a:r>
              <a:rPr lang="en-US" sz="1700" dirty="0" smtClean="0">
                <a:solidFill>
                  <a:srgbClr val="E0E4E6"/>
                </a:solidFill>
                <a:latin typeface="Barlow" pitchFamily="34" charset="0"/>
                <a:ea typeface="Barlow" pitchFamily="34" charset="-122"/>
                <a:cs typeface="Barlow" pitchFamily="34" charset="-120"/>
              </a:rPr>
              <a:t> CSE</a:t>
            </a:r>
            <a:endParaRPr lang="en-US" sz="1700" dirty="0"/>
          </a:p>
        </p:txBody>
      </p:sp>
      <p:pic>
        <p:nvPicPr>
          <p:cNvPr id="17" name="Picture 16">
            <a:extLst>
              <a:ext uri="{FF2B5EF4-FFF2-40B4-BE49-F238E27FC236}">
                <a16:creationId xmlns:a16="http://schemas.microsoft.com/office/drawing/2014/main" xmlns="" id="{67E81F9E-9554-4840-A6CA-C59F6CE3124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18" name="Picture 17">
            <a:extLst>
              <a:ext uri="{FF2B5EF4-FFF2-40B4-BE49-F238E27FC236}">
                <a16:creationId xmlns:a16="http://schemas.microsoft.com/office/drawing/2014/main" xmlns="" id="{D0A1ABFC-AE90-4EE9-BAA9-5820F5EDC630}"/>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335280" y="1665327"/>
            <a:ext cx="14562961" cy="1260753"/>
          </a:xfrm>
          <a:prstGeom prst="rect">
            <a:avLst/>
          </a:prstGeom>
          <a:noFill/>
          <a:ln/>
        </p:spPr>
        <p:txBody>
          <a:bodyPr wrap="square" lIns="0" tIns="0" rIns="0" bIns="0" rtlCol="0" anchor="t"/>
          <a:lstStyle/>
          <a:p>
            <a:pPr marL="0" indent="0" algn="l">
              <a:lnSpc>
                <a:spcPts val="6550"/>
              </a:lnSpc>
              <a:buNone/>
            </a:pPr>
            <a:r>
              <a:rPr lang="en-US" sz="5250" b="1" dirty="0">
                <a:solidFill>
                  <a:srgbClr val="F0FCFF"/>
                </a:solidFill>
                <a:latin typeface="Spline Sans Bold" pitchFamily="34" charset="0"/>
                <a:ea typeface="Spline Sans Bold" pitchFamily="34" charset="-122"/>
                <a:cs typeface="Spline Sans Bold" pitchFamily="34" charset="-120"/>
              </a:rPr>
              <a:t>IntelliGrade: Crafting Tomorrow's Education</a:t>
            </a:r>
            <a:endParaRPr lang="en-US" sz="5250" dirty="0"/>
          </a:p>
        </p:txBody>
      </p:sp>
      <p:sp>
        <p:nvSpPr>
          <p:cNvPr id="4" name="Text 2"/>
          <p:cNvSpPr/>
          <p:nvPr/>
        </p:nvSpPr>
        <p:spPr>
          <a:xfrm>
            <a:off x="873085" y="3169920"/>
            <a:ext cx="12884229" cy="826969"/>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IntelliGrade is a full-stack web development project aimed at transforming how individuals learn. It leverages advanced AI to dynamically generate customized course content, interactive quizzes, and comprehensive notes tailored to each user's unique needs and preferences.</a:t>
            </a:r>
            <a:endParaRPr lang="en-US" sz="1700" dirty="0"/>
          </a:p>
        </p:txBody>
      </p:sp>
      <p:sp>
        <p:nvSpPr>
          <p:cNvPr id="11" name="Shape 9"/>
          <p:cNvSpPr/>
          <p:nvPr/>
        </p:nvSpPr>
        <p:spPr>
          <a:xfrm>
            <a:off x="3572846" y="4236721"/>
            <a:ext cx="6333053" cy="3037840"/>
          </a:xfrm>
          <a:prstGeom prst="roundRect">
            <a:avLst>
              <a:gd name="adj" fmla="val 10195"/>
            </a:avLst>
          </a:prstGeom>
          <a:solidFill>
            <a:srgbClr val="0A081B">
              <a:alpha val="75000"/>
            </a:srgbClr>
          </a:solidFill>
          <a:ln w="30480">
            <a:solidFill>
              <a:srgbClr val="29DDDA"/>
            </a:solidFill>
            <a:prstDash val="solid"/>
          </a:ln>
        </p:spPr>
      </p:sp>
      <p:sp>
        <p:nvSpPr>
          <p:cNvPr id="12" name="Shape 10"/>
          <p:cNvSpPr/>
          <p:nvPr/>
        </p:nvSpPr>
        <p:spPr>
          <a:xfrm>
            <a:off x="3633806" y="4416385"/>
            <a:ext cx="6272093" cy="654725"/>
          </a:xfrm>
          <a:prstGeom prst="roundRect">
            <a:avLst>
              <a:gd name="adj" fmla="val 44421"/>
            </a:avLst>
          </a:prstGeom>
          <a:solidFill>
            <a:srgbClr val="0A081B"/>
          </a:solidFill>
          <a:ln/>
        </p:spPr>
      </p:sp>
      <p:sp>
        <p:nvSpPr>
          <p:cNvPr id="14" name="Text 12"/>
          <p:cNvSpPr/>
          <p:nvPr/>
        </p:nvSpPr>
        <p:spPr>
          <a:xfrm>
            <a:off x="4760133" y="4596714"/>
            <a:ext cx="4229270" cy="474396"/>
          </a:xfrm>
          <a:prstGeom prst="rect">
            <a:avLst/>
          </a:prstGeom>
          <a:noFill/>
          <a:ln/>
        </p:spPr>
        <p:txBody>
          <a:bodyPr wrap="none" lIns="0" tIns="0" rIns="0" bIns="0" rtlCol="0" anchor="t"/>
          <a:lstStyle/>
          <a:p>
            <a:pPr marL="0" indent="0" algn="l">
              <a:lnSpc>
                <a:spcPts val="2350"/>
              </a:lnSpc>
              <a:buNone/>
            </a:pPr>
            <a:r>
              <a:rPr lang="en-US" sz="3600" b="1" dirty="0">
                <a:solidFill>
                  <a:srgbClr val="E0E4E6"/>
                </a:solidFill>
                <a:latin typeface="Spline Sans Bold" pitchFamily="34" charset="0"/>
                <a:ea typeface="Spline Sans Bold" pitchFamily="34" charset="-122"/>
                <a:cs typeface="Spline Sans Bold" pitchFamily="34" charset="-120"/>
              </a:rPr>
              <a:t>Core Technologies</a:t>
            </a:r>
            <a:endParaRPr lang="en-US" sz="3600" dirty="0"/>
          </a:p>
        </p:txBody>
      </p:sp>
      <p:sp>
        <p:nvSpPr>
          <p:cNvPr id="15" name="Text 13"/>
          <p:cNvSpPr/>
          <p:nvPr/>
        </p:nvSpPr>
        <p:spPr>
          <a:xfrm>
            <a:off x="3852048" y="5374243"/>
            <a:ext cx="5835610" cy="349091"/>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React.js (Frontend)</a:t>
            </a:r>
            <a:endParaRPr lang="en-US" sz="1700" dirty="0"/>
          </a:p>
        </p:txBody>
      </p:sp>
      <p:sp>
        <p:nvSpPr>
          <p:cNvPr id="16" name="Text 14"/>
          <p:cNvSpPr/>
          <p:nvPr/>
        </p:nvSpPr>
        <p:spPr>
          <a:xfrm>
            <a:off x="3852048" y="5799654"/>
            <a:ext cx="5835610" cy="349091"/>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Django (Backend)</a:t>
            </a:r>
            <a:endParaRPr lang="en-US" sz="1700" dirty="0"/>
          </a:p>
        </p:txBody>
      </p:sp>
      <p:sp>
        <p:nvSpPr>
          <p:cNvPr id="17" name="Text 15"/>
          <p:cNvSpPr/>
          <p:nvPr/>
        </p:nvSpPr>
        <p:spPr>
          <a:xfrm>
            <a:off x="3852048" y="6225064"/>
            <a:ext cx="5835610" cy="349091"/>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SQLite3 (Database)</a:t>
            </a:r>
            <a:endParaRPr lang="en-US" sz="1700" dirty="0"/>
          </a:p>
        </p:txBody>
      </p:sp>
      <p:sp>
        <p:nvSpPr>
          <p:cNvPr id="18" name="Text 16"/>
          <p:cNvSpPr/>
          <p:nvPr/>
        </p:nvSpPr>
        <p:spPr>
          <a:xfrm>
            <a:off x="3852048" y="6650474"/>
            <a:ext cx="5835610" cy="349091"/>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E0E4E6"/>
                </a:solidFill>
                <a:latin typeface="Barlow" pitchFamily="34" charset="0"/>
                <a:ea typeface="Barlow" pitchFamily="34" charset="-122"/>
                <a:cs typeface="Barlow" pitchFamily="34" charset="-120"/>
              </a:rPr>
              <a:t>Gemini API (AI Integration)</a:t>
            </a:r>
            <a:endParaRPr lang="en-US" sz="1700" dirty="0"/>
          </a:p>
        </p:txBody>
      </p:sp>
      <p:sp>
        <p:nvSpPr>
          <p:cNvPr id="24" name="Rounded Rectangle 23"/>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xmlns="" id="{67E81F9E-9554-4840-A6CA-C59F6CE3124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20" name="Picture 19">
            <a:extLst>
              <a:ext uri="{FF2B5EF4-FFF2-40B4-BE49-F238E27FC236}">
                <a16:creationId xmlns:a16="http://schemas.microsoft.com/office/drawing/2014/main" xmlns="" id="{D0A1ABFC-AE90-4EE9-BAA9-5820F5EDC63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876743" y="1706880"/>
            <a:ext cx="946606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Deep Dive into IntelliGrade's Architecture</a:t>
            </a:r>
            <a:endParaRPr lang="en-US" sz="3850" dirty="0"/>
          </a:p>
        </p:txBody>
      </p:sp>
      <p:sp>
        <p:nvSpPr>
          <p:cNvPr id="4" name="Text 2"/>
          <p:cNvSpPr/>
          <p:nvPr/>
        </p:nvSpPr>
        <p:spPr>
          <a:xfrm>
            <a:off x="881063" y="2947154"/>
            <a:ext cx="3306842"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Frontend &amp; Backend Synergy</a:t>
            </a:r>
            <a:endParaRPr lang="en-US" sz="1900" dirty="0"/>
          </a:p>
        </p:txBody>
      </p:sp>
      <p:sp>
        <p:nvSpPr>
          <p:cNvPr id="5" name="Shape 3"/>
          <p:cNvSpPr/>
          <p:nvPr/>
        </p:nvSpPr>
        <p:spPr>
          <a:xfrm>
            <a:off x="881063" y="3500914"/>
            <a:ext cx="495657" cy="495657"/>
          </a:xfrm>
          <a:prstGeom prst="roundRect">
            <a:avLst>
              <a:gd name="adj" fmla="val 66668"/>
            </a:avLst>
          </a:prstGeom>
          <a:solidFill>
            <a:srgbClr val="0A081B"/>
          </a:solidFill>
          <a:ln w="22860">
            <a:solidFill>
              <a:srgbClr val="16FFBB"/>
            </a:solidFill>
            <a:prstDash val="solid"/>
          </a:ln>
        </p:spPr>
      </p:sp>
      <p:sp>
        <p:nvSpPr>
          <p:cNvPr id="6" name="Text 4"/>
          <p:cNvSpPr/>
          <p:nvPr/>
        </p:nvSpPr>
        <p:spPr>
          <a:xfrm>
            <a:off x="1596985" y="3576638"/>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Responsive Frontend</a:t>
            </a:r>
            <a:endParaRPr lang="en-US" sz="1900" dirty="0"/>
          </a:p>
        </p:txBody>
      </p:sp>
      <p:sp>
        <p:nvSpPr>
          <p:cNvPr id="7" name="Text 5"/>
          <p:cNvSpPr/>
          <p:nvPr/>
        </p:nvSpPr>
        <p:spPr>
          <a:xfrm>
            <a:off x="1596985" y="4102894"/>
            <a:ext cx="5449491"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Built with </a:t>
            </a:r>
            <a:r>
              <a:rPr lang="en-US" sz="1700" b="1" dirty="0">
                <a:solidFill>
                  <a:srgbClr val="E0E4E6"/>
                </a:solidFill>
                <a:latin typeface="Barlow" pitchFamily="34" charset="0"/>
                <a:ea typeface="Barlow" pitchFamily="34" charset="-122"/>
                <a:cs typeface="Barlow" pitchFamily="34" charset="-120"/>
              </a:rPr>
              <a:t>React.js</a:t>
            </a:r>
            <a:r>
              <a:rPr lang="en-US" sz="1700" dirty="0">
                <a:solidFill>
                  <a:srgbClr val="E0E4E6"/>
                </a:solidFill>
                <a:latin typeface="Barlow" pitchFamily="34" charset="0"/>
                <a:ea typeface="Barlow" pitchFamily="34" charset="-122"/>
                <a:cs typeface="Barlow" pitchFamily="34" charset="-120"/>
              </a:rPr>
              <a:t> for a dynamic, interactive, and user-friendly interface that adapts to various devices.</a:t>
            </a:r>
            <a:endParaRPr lang="en-US" sz="1700" dirty="0"/>
          </a:p>
        </p:txBody>
      </p:sp>
      <p:sp>
        <p:nvSpPr>
          <p:cNvPr id="8" name="Shape 6"/>
          <p:cNvSpPr/>
          <p:nvPr/>
        </p:nvSpPr>
        <p:spPr>
          <a:xfrm>
            <a:off x="881063" y="5248275"/>
            <a:ext cx="495657" cy="495657"/>
          </a:xfrm>
          <a:prstGeom prst="roundRect">
            <a:avLst>
              <a:gd name="adj" fmla="val 66668"/>
            </a:avLst>
          </a:prstGeom>
          <a:solidFill>
            <a:srgbClr val="0A081B"/>
          </a:solidFill>
          <a:ln w="22860">
            <a:solidFill>
              <a:srgbClr val="29DDDA"/>
            </a:solidFill>
            <a:prstDash val="solid"/>
          </a:ln>
        </p:spPr>
      </p:sp>
      <p:sp>
        <p:nvSpPr>
          <p:cNvPr id="9" name="Text 7"/>
          <p:cNvSpPr/>
          <p:nvPr/>
        </p:nvSpPr>
        <p:spPr>
          <a:xfrm>
            <a:off x="1596985" y="5323999"/>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Powerful Backend</a:t>
            </a:r>
            <a:endParaRPr lang="en-US" sz="1900" dirty="0"/>
          </a:p>
        </p:txBody>
      </p:sp>
      <p:sp>
        <p:nvSpPr>
          <p:cNvPr id="10" name="Text 8"/>
          <p:cNvSpPr/>
          <p:nvPr/>
        </p:nvSpPr>
        <p:spPr>
          <a:xfrm>
            <a:off x="1596985" y="5850255"/>
            <a:ext cx="544949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Developed using </a:t>
            </a:r>
            <a:r>
              <a:rPr lang="en-US" sz="1700" b="1" dirty="0">
                <a:solidFill>
                  <a:srgbClr val="E0E4E6"/>
                </a:solidFill>
                <a:latin typeface="Barlow" pitchFamily="34" charset="0"/>
                <a:ea typeface="Barlow" pitchFamily="34" charset="-122"/>
                <a:cs typeface="Barlow" pitchFamily="34" charset="-120"/>
              </a:rPr>
              <a:t>Django</a:t>
            </a:r>
            <a:r>
              <a:rPr lang="en-US" sz="1700" dirty="0">
                <a:solidFill>
                  <a:srgbClr val="E0E4E6"/>
                </a:solidFill>
                <a:latin typeface="Barlow" pitchFamily="34" charset="0"/>
                <a:ea typeface="Barlow" pitchFamily="34" charset="-122"/>
                <a:cs typeface="Barlow" pitchFamily="34" charset="-120"/>
              </a:rPr>
              <a:t>, providing a secure and efficient server-side environment for data processing and API handling.</a:t>
            </a:r>
            <a:endParaRPr lang="en-US" sz="1700" dirty="0"/>
          </a:p>
        </p:txBody>
      </p:sp>
      <p:sp>
        <p:nvSpPr>
          <p:cNvPr id="11" name="Text 9"/>
          <p:cNvSpPr/>
          <p:nvPr/>
        </p:nvSpPr>
        <p:spPr>
          <a:xfrm>
            <a:off x="7591544" y="2947154"/>
            <a:ext cx="3604141" cy="305991"/>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Intelligent Core &amp; Data Security</a:t>
            </a:r>
            <a:endParaRPr lang="en-US" sz="1900" dirty="0"/>
          </a:p>
        </p:txBody>
      </p:sp>
      <p:sp>
        <p:nvSpPr>
          <p:cNvPr id="12" name="Shape 10"/>
          <p:cNvSpPr/>
          <p:nvPr/>
        </p:nvSpPr>
        <p:spPr>
          <a:xfrm>
            <a:off x="7591544" y="3500914"/>
            <a:ext cx="495657" cy="495657"/>
          </a:xfrm>
          <a:prstGeom prst="roundRect">
            <a:avLst>
              <a:gd name="adj" fmla="val 66668"/>
            </a:avLst>
          </a:prstGeom>
          <a:solidFill>
            <a:srgbClr val="0A081B"/>
          </a:solidFill>
          <a:ln w="22860">
            <a:solidFill>
              <a:srgbClr val="16FFBB"/>
            </a:solidFill>
            <a:prstDash val="solid"/>
          </a:ln>
        </p:spPr>
      </p:sp>
      <p:sp>
        <p:nvSpPr>
          <p:cNvPr id="13" name="Text 11"/>
          <p:cNvSpPr/>
          <p:nvPr/>
        </p:nvSpPr>
        <p:spPr>
          <a:xfrm>
            <a:off x="8307467" y="3576638"/>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AI-Driven Content</a:t>
            </a:r>
            <a:endParaRPr lang="en-US" sz="1900" dirty="0"/>
          </a:p>
        </p:txBody>
      </p:sp>
      <p:sp>
        <p:nvSpPr>
          <p:cNvPr id="14" name="Text 12"/>
          <p:cNvSpPr/>
          <p:nvPr/>
        </p:nvSpPr>
        <p:spPr>
          <a:xfrm>
            <a:off x="8307467" y="4102894"/>
            <a:ext cx="544949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Integration with </a:t>
            </a:r>
            <a:r>
              <a:rPr lang="en-US" sz="1700" b="1" dirty="0">
                <a:solidFill>
                  <a:srgbClr val="E0E4E6"/>
                </a:solidFill>
                <a:latin typeface="Barlow" pitchFamily="34" charset="0"/>
                <a:ea typeface="Barlow" pitchFamily="34" charset="-122"/>
                <a:cs typeface="Barlow" pitchFamily="34" charset="-120"/>
              </a:rPr>
              <a:t>Gemini API</a:t>
            </a:r>
            <a:r>
              <a:rPr lang="en-US" sz="1700" dirty="0">
                <a:solidFill>
                  <a:srgbClr val="E0E4E6"/>
                </a:solidFill>
                <a:latin typeface="Barlow" pitchFamily="34" charset="0"/>
                <a:ea typeface="Barlow" pitchFamily="34" charset="-122"/>
                <a:cs typeface="Barlow" pitchFamily="34" charset="-120"/>
              </a:rPr>
              <a:t> enables on-the-fly, personalized course generation, ensuring content relevance and quality.</a:t>
            </a:r>
            <a:endParaRPr lang="en-US" sz="1700" dirty="0"/>
          </a:p>
        </p:txBody>
      </p:sp>
      <p:sp>
        <p:nvSpPr>
          <p:cNvPr id="15" name="Shape 13"/>
          <p:cNvSpPr/>
          <p:nvPr/>
        </p:nvSpPr>
        <p:spPr>
          <a:xfrm>
            <a:off x="7591544" y="5600700"/>
            <a:ext cx="495657" cy="495657"/>
          </a:xfrm>
          <a:prstGeom prst="roundRect">
            <a:avLst>
              <a:gd name="adj" fmla="val 66668"/>
            </a:avLst>
          </a:prstGeom>
          <a:solidFill>
            <a:srgbClr val="0A081B"/>
          </a:solidFill>
          <a:ln w="22860">
            <a:solidFill>
              <a:srgbClr val="29DDDA"/>
            </a:solidFill>
            <a:prstDash val="solid"/>
          </a:ln>
        </p:spPr>
      </p:sp>
      <p:sp>
        <p:nvSpPr>
          <p:cNvPr id="16" name="Text 14"/>
          <p:cNvSpPr/>
          <p:nvPr/>
        </p:nvSpPr>
        <p:spPr>
          <a:xfrm>
            <a:off x="8307467" y="5676424"/>
            <a:ext cx="2479715"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Secure Data Handling</a:t>
            </a:r>
            <a:endParaRPr lang="en-US" sz="1900" dirty="0"/>
          </a:p>
        </p:txBody>
      </p:sp>
      <p:sp>
        <p:nvSpPr>
          <p:cNvPr id="17" name="Text 15"/>
          <p:cNvSpPr/>
          <p:nvPr/>
        </p:nvSpPr>
        <p:spPr>
          <a:xfrm>
            <a:off x="8307467" y="6202680"/>
            <a:ext cx="5449491"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User data and course progress are safely stored in </a:t>
            </a:r>
            <a:r>
              <a:rPr lang="en-US" sz="1700" b="1" dirty="0">
                <a:solidFill>
                  <a:srgbClr val="E0E4E6"/>
                </a:solidFill>
                <a:latin typeface="Barlow" pitchFamily="34" charset="0"/>
                <a:ea typeface="Barlow" pitchFamily="34" charset="-122"/>
                <a:cs typeface="Barlow" pitchFamily="34" charset="-120"/>
              </a:rPr>
              <a:t>SQLite3</a:t>
            </a:r>
            <a:r>
              <a:rPr lang="en-US" sz="1700" dirty="0">
                <a:solidFill>
                  <a:srgbClr val="E0E4E6"/>
                </a:solidFill>
                <a:latin typeface="Barlow" pitchFamily="34" charset="0"/>
                <a:ea typeface="Barlow" pitchFamily="34" charset="-122"/>
                <a:cs typeface="Barlow" pitchFamily="34" charset="-120"/>
              </a:rPr>
              <a:t>, with all sensitive information, like passwords, secured via robust hashing.</a:t>
            </a:r>
            <a:endParaRPr lang="en-US" sz="1700" dirty="0"/>
          </a:p>
        </p:txBody>
      </p:sp>
      <p:sp>
        <p:nvSpPr>
          <p:cNvPr id="18" name="Rounded Rectangle 17"/>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xmlns="" id="{67E81F9E-9554-4840-A6CA-C59F6CE3124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21" name="Picture 20">
            <a:extLst>
              <a:ext uri="{FF2B5EF4-FFF2-40B4-BE49-F238E27FC236}">
                <a16:creationId xmlns:a16="http://schemas.microsoft.com/office/drawing/2014/main" xmlns="" id="{D0A1ABFC-AE90-4EE9-BAA9-5820F5EDC63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503482" y="1473200"/>
            <a:ext cx="10670619" cy="500777"/>
          </a:xfrm>
          <a:prstGeom prst="rect">
            <a:avLst/>
          </a:prstGeom>
          <a:noFill/>
          <a:ln/>
        </p:spPr>
        <p:txBody>
          <a:bodyPr wrap="none" lIns="0" tIns="0" rIns="0" bIns="0" rtlCol="0" anchor="t"/>
          <a:lstStyle/>
          <a:p>
            <a:pPr marL="0" indent="0" algn="l">
              <a:lnSpc>
                <a:spcPts val="3900"/>
              </a:lnSpc>
              <a:buNone/>
            </a:pPr>
            <a:r>
              <a:rPr lang="en-US" sz="3150" b="1" dirty="0">
                <a:solidFill>
                  <a:srgbClr val="F0FCFF"/>
                </a:solidFill>
                <a:latin typeface="Spline Sans Bold" pitchFamily="34" charset="0"/>
                <a:ea typeface="Spline Sans Bold" pitchFamily="34" charset="-122"/>
                <a:cs typeface="Spline Sans Bold" pitchFamily="34" charset="-120"/>
              </a:rPr>
              <a:t>User Journey: From Onboarding to Personalized Learning</a:t>
            </a:r>
            <a:endParaRPr lang="en-US" sz="3150" dirty="0"/>
          </a:p>
        </p:txBody>
      </p:sp>
      <p:sp>
        <p:nvSpPr>
          <p:cNvPr id="4" name="Text 2"/>
          <p:cNvSpPr/>
          <p:nvPr/>
        </p:nvSpPr>
        <p:spPr>
          <a:xfrm>
            <a:off x="1307068" y="2452807"/>
            <a:ext cx="2081689" cy="25038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Seamless Onboarding</a:t>
            </a:r>
            <a:endParaRPr lang="en-US" sz="1550" dirty="0"/>
          </a:p>
        </p:txBody>
      </p:sp>
      <p:sp>
        <p:nvSpPr>
          <p:cNvPr id="5" name="Text 3"/>
          <p:cNvSpPr/>
          <p:nvPr/>
        </p:nvSpPr>
        <p:spPr>
          <a:xfrm>
            <a:off x="1307068" y="2811304"/>
            <a:ext cx="12602170" cy="28836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Users begin their journey from the </a:t>
            </a:r>
            <a:r>
              <a:rPr lang="en-US" sz="1400" b="1" dirty="0">
                <a:solidFill>
                  <a:srgbClr val="E0E4E6"/>
                </a:solidFill>
                <a:latin typeface="Barlow" pitchFamily="34" charset="0"/>
                <a:ea typeface="Barlow" pitchFamily="34" charset="-122"/>
                <a:cs typeface="Barlow" pitchFamily="34" charset="-120"/>
              </a:rPr>
              <a:t>landing page</a:t>
            </a:r>
            <a:r>
              <a:rPr lang="en-US" sz="1400" dirty="0">
                <a:solidFill>
                  <a:srgbClr val="E0E4E6"/>
                </a:solidFill>
                <a:latin typeface="Barlow" pitchFamily="34" charset="0"/>
                <a:ea typeface="Barlow" pitchFamily="34" charset="-122"/>
                <a:cs typeface="Barlow" pitchFamily="34" charset="-120"/>
              </a:rPr>
              <a:t>, proceeding to the "Get Started" section, followed by a secure </a:t>
            </a:r>
            <a:r>
              <a:rPr lang="en-US" sz="1400" b="1" dirty="0">
                <a:solidFill>
                  <a:srgbClr val="E0E4E6"/>
                </a:solidFill>
                <a:latin typeface="Barlow" pitchFamily="34" charset="0"/>
                <a:ea typeface="Barlow" pitchFamily="34" charset="-122"/>
                <a:cs typeface="Barlow" pitchFamily="34" charset="-120"/>
              </a:rPr>
              <a:t>Login/Signup</a:t>
            </a:r>
            <a:r>
              <a:rPr lang="en-US" sz="1400" dirty="0">
                <a:solidFill>
                  <a:srgbClr val="E0E4E6"/>
                </a:solidFill>
                <a:latin typeface="Barlow" pitchFamily="34" charset="0"/>
                <a:ea typeface="Barlow" pitchFamily="34" charset="-122"/>
                <a:cs typeface="Barlow" pitchFamily="34" charset="-120"/>
              </a:rPr>
              <a:t> process with robust input validation.</a:t>
            </a:r>
            <a:endParaRPr lang="en-US" sz="1400" dirty="0"/>
          </a:p>
        </p:txBody>
      </p:sp>
      <p:sp>
        <p:nvSpPr>
          <p:cNvPr id="6" name="Text 4"/>
          <p:cNvSpPr/>
          <p:nvPr/>
        </p:nvSpPr>
        <p:spPr>
          <a:xfrm>
            <a:off x="1307068" y="3460194"/>
            <a:ext cx="2303978" cy="25038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Custom Course Creation</a:t>
            </a:r>
            <a:endParaRPr lang="en-US" sz="1550" dirty="0"/>
          </a:p>
        </p:txBody>
      </p:sp>
      <p:sp>
        <p:nvSpPr>
          <p:cNvPr id="7" name="Text 5"/>
          <p:cNvSpPr/>
          <p:nvPr/>
        </p:nvSpPr>
        <p:spPr>
          <a:xfrm>
            <a:off x="1307068" y="3818692"/>
            <a:ext cx="12602170" cy="28836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Post-login, users define their learning path by entering their desired </a:t>
            </a:r>
            <a:r>
              <a:rPr lang="en-US" sz="1400" b="1" dirty="0">
                <a:solidFill>
                  <a:srgbClr val="E0E4E6"/>
                </a:solidFill>
                <a:latin typeface="Barlow" pitchFamily="34" charset="0"/>
                <a:ea typeface="Barlow" pitchFamily="34" charset="-122"/>
                <a:cs typeface="Barlow" pitchFamily="34" charset="-120"/>
              </a:rPr>
              <a:t>course name, difficulty level</a:t>
            </a:r>
            <a:r>
              <a:rPr lang="en-US" sz="1400" dirty="0">
                <a:solidFill>
                  <a:srgbClr val="E0E4E6"/>
                </a:solidFill>
                <a:latin typeface="Barlow" pitchFamily="34" charset="0"/>
                <a:ea typeface="Barlow" pitchFamily="34" charset="-122"/>
                <a:cs typeface="Barlow" pitchFamily="34" charset="-120"/>
              </a:rPr>
              <a:t>, and </a:t>
            </a:r>
            <a:r>
              <a:rPr lang="en-US" sz="1400" b="1" dirty="0">
                <a:solidFill>
                  <a:srgbClr val="E0E4E6"/>
                </a:solidFill>
                <a:latin typeface="Barlow" pitchFamily="34" charset="0"/>
                <a:ea typeface="Barlow" pitchFamily="34" charset="-122"/>
                <a:cs typeface="Barlow" pitchFamily="34" charset="-120"/>
              </a:rPr>
              <a:t>duration</a:t>
            </a:r>
            <a:r>
              <a:rPr lang="en-US" sz="1400" dirty="0">
                <a:solidFill>
                  <a:srgbClr val="E0E4E6"/>
                </a:solidFill>
                <a:latin typeface="Barlow" pitchFamily="34" charset="0"/>
                <a:ea typeface="Barlow" pitchFamily="34" charset="-122"/>
                <a:cs typeface="Barlow" pitchFamily="34" charset="-120"/>
              </a:rPr>
              <a:t>, setting the parameters for AI generation.</a:t>
            </a:r>
            <a:endParaRPr lang="en-US" sz="1400" dirty="0"/>
          </a:p>
        </p:txBody>
      </p:sp>
      <p:sp>
        <p:nvSpPr>
          <p:cNvPr id="8" name="Text 6"/>
          <p:cNvSpPr/>
          <p:nvPr/>
        </p:nvSpPr>
        <p:spPr>
          <a:xfrm>
            <a:off x="1307068" y="4467582"/>
            <a:ext cx="3012281" cy="25038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AI-Powered Content Generation</a:t>
            </a:r>
            <a:endParaRPr lang="en-US" sz="1550" dirty="0"/>
          </a:p>
        </p:txBody>
      </p:sp>
      <p:sp>
        <p:nvSpPr>
          <p:cNvPr id="9" name="Text 7"/>
          <p:cNvSpPr/>
          <p:nvPr/>
        </p:nvSpPr>
        <p:spPr>
          <a:xfrm>
            <a:off x="1307068" y="4826079"/>
            <a:ext cx="12602170" cy="28836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Our AI, powered by the Gemini API, then crafts a </a:t>
            </a:r>
            <a:r>
              <a:rPr lang="en-US" sz="1400" b="1" dirty="0">
                <a:solidFill>
                  <a:srgbClr val="E0E4E6"/>
                </a:solidFill>
                <a:latin typeface="Barlow" pitchFamily="34" charset="0"/>
                <a:ea typeface="Barlow" pitchFamily="34" charset="-122"/>
                <a:cs typeface="Barlow" pitchFamily="34" charset="-120"/>
              </a:rPr>
              <a:t>topic-wise course structure</a:t>
            </a:r>
            <a:r>
              <a:rPr lang="en-US" sz="1400" dirty="0">
                <a:solidFill>
                  <a:srgbClr val="E0E4E6"/>
                </a:solidFill>
                <a:latin typeface="Barlow" pitchFamily="34" charset="0"/>
                <a:ea typeface="Barlow" pitchFamily="34" charset="-122"/>
                <a:cs typeface="Barlow" pitchFamily="34" charset="-120"/>
              </a:rPr>
              <a:t>, complete with detailed notes and interactive quizzes tailored to the user's input.</a:t>
            </a:r>
            <a:endParaRPr lang="en-US" sz="1400" dirty="0"/>
          </a:p>
        </p:txBody>
      </p:sp>
      <p:sp>
        <p:nvSpPr>
          <p:cNvPr id="10" name="Text 8"/>
          <p:cNvSpPr/>
          <p:nvPr/>
        </p:nvSpPr>
        <p:spPr>
          <a:xfrm>
            <a:off x="1307068" y="5474970"/>
            <a:ext cx="3028950" cy="25038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Interactive Learning &amp; Feedback</a:t>
            </a:r>
            <a:endParaRPr lang="en-US" sz="1550" dirty="0"/>
          </a:p>
        </p:txBody>
      </p:sp>
      <p:sp>
        <p:nvSpPr>
          <p:cNvPr id="11" name="Text 9"/>
          <p:cNvSpPr/>
          <p:nvPr/>
        </p:nvSpPr>
        <p:spPr>
          <a:xfrm>
            <a:off x="1307068" y="5833467"/>
            <a:ext cx="12602170" cy="28836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Quizzes provide </a:t>
            </a:r>
            <a:r>
              <a:rPr lang="en-US" sz="1400" b="1" dirty="0">
                <a:solidFill>
                  <a:srgbClr val="E0E4E6"/>
                </a:solidFill>
                <a:latin typeface="Barlow" pitchFamily="34" charset="0"/>
                <a:ea typeface="Barlow" pitchFamily="34" charset="-122"/>
                <a:cs typeface="Barlow" pitchFamily="34" charset="-120"/>
              </a:rPr>
              <a:t>instant feedback</a:t>
            </a:r>
            <a:r>
              <a:rPr lang="en-US" sz="1400" dirty="0">
                <a:solidFill>
                  <a:srgbClr val="E0E4E6"/>
                </a:solidFill>
                <a:latin typeface="Barlow" pitchFamily="34" charset="0"/>
                <a:ea typeface="Barlow" pitchFamily="34" charset="-122"/>
                <a:cs typeface="Barlow" pitchFamily="34" charset="-120"/>
              </a:rPr>
              <a:t>, displaying correct answers alongside comprehensive explanations, fostering deeper understanding.</a:t>
            </a:r>
            <a:endParaRPr lang="en-US" sz="1400" dirty="0"/>
          </a:p>
        </p:txBody>
      </p:sp>
      <p:sp>
        <p:nvSpPr>
          <p:cNvPr id="12" name="Text 10"/>
          <p:cNvSpPr/>
          <p:nvPr/>
        </p:nvSpPr>
        <p:spPr>
          <a:xfrm>
            <a:off x="1307068" y="6482358"/>
            <a:ext cx="2300407" cy="250388"/>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Personalized Dashboard</a:t>
            </a:r>
            <a:endParaRPr lang="en-US" sz="1550" dirty="0"/>
          </a:p>
        </p:txBody>
      </p:sp>
      <p:sp>
        <p:nvSpPr>
          <p:cNvPr id="13" name="Text 11"/>
          <p:cNvSpPr/>
          <p:nvPr/>
        </p:nvSpPr>
        <p:spPr>
          <a:xfrm>
            <a:off x="1307068" y="6840855"/>
            <a:ext cx="12602170" cy="28836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The user dashboard offers a holistic view of their progress, showcasing </a:t>
            </a:r>
            <a:r>
              <a:rPr lang="en-US" sz="1400" b="1" dirty="0">
                <a:solidFill>
                  <a:srgbClr val="E0E4E6"/>
                </a:solidFill>
                <a:latin typeface="Barlow" pitchFamily="34" charset="0"/>
                <a:ea typeface="Barlow" pitchFamily="34" charset="-122"/>
                <a:cs typeface="Barlow" pitchFamily="34" charset="-120"/>
              </a:rPr>
              <a:t>enrolled/completed courses, total study time</a:t>
            </a:r>
            <a:r>
              <a:rPr lang="en-US" sz="1400" dirty="0">
                <a:solidFill>
                  <a:srgbClr val="E0E4E6"/>
                </a:solidFill>
                <a:latin typeface="Barlow" pitchFamily="34" charset="0"/>
                <a:ea typeface="Barlow" pitchFamily="34" charset="-122"/>
                <a:cs typeface="Barlow" pitchFamily="34" charset="-120"/>
              </a:rPr>
              <a:t>, and </a:t>
            </a:r>
            <a:r>
              <a:rPr lang="en-US" sz="1400" b="1" dirty="0">
                <a:solidFill>
                  <a:srgbClr val="E0E4E6"/>
                </a:solidFill>
                <a:latin typeface="Barlow" pitchFamily="34" charset="0"/>
                <a:ea typeface="Barlow" pitchFamily="34" charset="-122"/>
                <a:cs typeface="Barlow" pitchFamily="34" charset="-120"/>
              </a:rPr>
              <a:t>average progress</a:t>
            </a:r>
            <a:r>
              <a:rPr lang="en-US" sz="1400" dirty="0">
                <a:solidFill>
                  <a:srgbClr val="E0E4E6"/>
                </a:solidFill>
                <a:latin typeface="Barlow" pitchFamily="34" charset="0"/>
                <a:ea typeface="Barlow" pitchFamily="34" charset="-122"/>
                <a:cs typeface="Barlow" pitchFamily="34" charset="-120"/>
              </a:rPr>
              <a:t> across all modules.</a:t>
            </a:r>
            <a:endParaRPr lang="en-US" sz="1400" dirty="0"/>
          </a:p>
        </p:txBody>
      </p:sp>
      <p:sp>
        <p:nvSpPr>
          <p:cNvPr id="14" name="Rounded Rectangle 13"/>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xmlns="" id="{67E81F9E-9554-4840-A6CA-C59F6CE3124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17" name="Picture 16">
            <a:extLst>
              <a:ext uri="{FF2B5EF4-FFF2-40B4-BE49-F238E27FC236}">
                <a16:creationId xmlns:a16="http://schemas.microsoft.com/office/drawing/2014/main" xmlns="" id="{D0A1ABFC-AE90-4EE9-BAA9-5820F5EDC63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31727" y="1493520"/>
            <a:ext cx="10762893"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Key Features Defining IntelliGrade's Excellence</a:t>
            </a:r>
            <a:endParaRPr lang="en-US" sz="3850" dirty="0"/>
          </a:p>
        </p:txBody>
      </p:sp>
      <p:pic>
        <p:nvPicPr>
          <p:cNvPr id="4" name="Image 0" descr="preencoded.png"/>
          <p:cNvPicPr>
            <a:picLocks noChangeAspect="1"/>
          </p:cNvPicPr>
          <p:nvPr/>
        </p:nvPicPr>
        <p:blipFill>
          <a:blip r:embed="rId3"/>
          <a:stretch>
            <a:fillRect/>
          </a:stretch>
        </p:blipFill>
        <p:spPr>
          <a:xfrm>
            <a:off x="881063" y="2534245"/>
            <a:ext cx="550664" cy="550664"/>
          </a:xfrm>
          <a:prstGeom prst="rect">
            <a:avLst/>
          </a:prstGeom>
        </p:spPr>
      </p:pic>
      <p:sp>
        <p:nvSpPr>
          <p:cNvPr id="5" name="Text 2"/>
          <p:cNvSpPr/>
          <p:nvPr/>
        </p:nvSpPr>
        <p:spPr>
          <a:xfrm>
            <a:off x="1706999" y="266497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AI Course Generator</a:t>
            </a:r>
            <a:endParaRPr lang="en-US" sz="1900" dirty="0"/>
          </a:p>
        </p:txBody>
      </p:sp>
      <p:sp>
        <p:nvSpPr>
          <p:cNvPr id="6" name="Text 3"/>
          <p:cNvSpPr/>
          <p:nvPr/>
        </p:nvSpPr>
        <p:spPr>
          <a:xfrm>
            <a:off x="1706999" y="3103126"/>
            <a:ext cx="3279934"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Dynamic creation of tailored course content based on user preferences, ensuring relevance and engagement.</a:t>
            </a:r>
            <a:endParaRPr lang="en-US" sz="1700" dirty="0"/>
          </a:p>
        </p:txBody>
      </p:sp>
      <p:pic>
        <p:nvPicPr>
          <p:cNvPr id="7" name="Image 1" descr="preencoded.png"/>
          <p:cNvPicPr>
            <a:picLocks noChangeAspect="1"/>
          </p:cNvPicPr>
          <p:nvPr/>
        </p:nvPicPr>
        <p:blipFill>
          <a:blip r:embed="rId4"/>
          <a:stretch>
            <a:fillRect/>
          </a:stretch>
        </p:blipFill>
        <p:spPr>
          <a:xfrm>
            <a:off x="5262205" y="2534245"/>
            <a:ext cx="550664" cy="550664"/>
          </a:xfrm>
          <a:prstGeom prst="rect">
            <a:avLst/>
          </a:prstGeom>
        </p:spPr>
      </p:pic>
      <p:sp>
        <p:nvSpPr>
          <p:cNvPr id="8" name="Text 4"/>
          <p:cNvSpPr/>
          <p:nvPr/>
        </p:nvSpPr>
        <p:spPr>
          <a:xfrm>
            <a:off x="6088142" y="266497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Topic-wise Notes</a:t>
            </a:r>
            <a:endParaRPr lang="en-US" sz="1900" dirty="0"/>
          </a:p>
        </p:txBody>
      </p:sp>
      <p:sp>
        <p:nvSpPr>
          <p:cNvPr id="9" name="Text 5"/>
          <p:cNvSpPr/>
          <p:nvPr/>
        </p:nvSpPr>
        <p:spPr>
          <a:xfrm>
            <a:off x="6088142" y="3103126"/>
            <a:ext cx="3279934"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Comprehensive, structured notes available for download, facilitating offline study and review.</a:t>
            </a:r>
            <a:endParaRPr lang="en-US" sz="1700" dirty="0"/>
          </a:p>
        </p:txBody>
      </p:sp>
      <p:pic>
        <p:nvPicPr>
          <p:cNvPr id="10" name="Image 2" descr="preencoded.png"/>
          <p:cNvPicPr>
            <a:picLocks noChangeAspect="1"/>
          </p:cNvPicPr>
          <p:nvPr/>
        </p:nvPicPr>
        <p:blipFill>
          <a:blip r:embed="rId5"/>
          <a:stretch>
            <a:fillRect/>
          </a:stretch>
        </p:blipFill>
        <p:spPr>
          <a:xfrm>
            <a:off x="9643348" y="2534245"/>
            <a:ext cx="550664" cy="550664"/>
          </a:xfrm>
          <a:prstGeom prst="rect">
            <a:avLst/>
          </a:prstGeom>
        </p:spPr>
      </p:pic>
      <p:sp>
        <p:nvSpPr>
          <p:cNvPr id="11" name="Text 6"/>
          <p:cNvSpPr/>
          <p:nvPr/>
        </p:nvSpPr>
        <p:spPr>
          <a:xfrm>
            <a:off x="10469285" y="2664976"/>
            <a:ext cx="2790944"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Auto-generated Quizzes</a:t>
            </a:r>
            <a:endParaRPr lang="en-US" sz="1900" dirty="0"/>
          </a:p>
        </p:txBody>
      </p:sp>
      <p:sp>
        <p:nvSpPr>
          <p:cNvPr id="12" name="Text 7"/>
          <p:cNvSpPr/>
          <p:nvPr/>
        </p:nvSpPr>
        <p:spPr>
          <a:xfrm>
            <a:off x="10469285" y="3103126"/>
            <a:ext cx="3280053"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Interactive quizzes with immediate feedback and explanations, reinforcing learning and identifying knowledge gaps.</a:t>
            </a:r>
            <a:endParaRPr lang="en-US" sz="1700" dirty="0"/>
          </a:p>
        </p:txBody>
      </p:sp>
      <p:pic>
        <p:nvPicPr>
          <p:cNvPr id="13" name="Image 3" descr="preencoded.png"/>
          <p:cNvPicPr>
            <a:picLocks noChangeAspect="1"/>
          </p:cNvPicPr>
          <p:nvPr/>
        </p:nvPicPr>
        <p:blipFill>
          <a:blip r:embed="rId6"/>
          <a:stretch>
            <a:fillRect/>
          </a:stretch>
        </p:blipFill>
        <p:spPr>
          <a:xfrm>
            <a:off x="881063" y="5063490"/>
            <a:ext cx="550664" cy="550664"/>
          </a:xfrm>
          <a:prstGeom prst="rect">
            <a:avLst/>
          </a:prstGeom>
        </p:spPr>
      </p:pic>
      <p:sp>
        <p:nvSpPr>
          <p:cNvPr id="14" name="Text 8"/>
          <p:cNvSpPr/>
          <p:nvPr/>
        </p:nvSpPr>
        <p:spPr>
          <a:xfrm>
            <a:off x="1706999" y="5194221"/>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Profile Management</a:t>
            </a:r>
            <a:endParaRPr lang="en-US" sz="1900" dirty="0"/>
          </a:p>
        </p:txBody>
      </p:sp>
      <p:sp>
        <p:nvSpPr>
          <p:cNvPr id="15" name="Text 9"/>
          <p:cNvSpPr/>
          <p:nvPr/>
        </p:nvSpPr>
        <p:spPr>
          <a:xfrm>
            <a:off x="1706999" y="5632371"/>
            <a:ext cx="3279934"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Users can easily update their personal information and securely change passwords, maintaining control over their account.</a:t>
            </a:r>
            <a:endParaRPr lang="en-US" sz="1700" dirty="0"/>
          </a:p>
        </p:txBody>
      </p:sp>
      <p:pic>
        <p:nvPicPr>
          <p:cNvPr id="16" name="Image 4" descr="preencoded.png"/>
          <p:cNvPicPr>
            <a:picLocks noChangeAspect="1"/>
          </p:cNvPicPr>
          <p:nvPr/>
        </p:nvPicPr>
        <p:blipFill>
          <a:blip r:embed="rId7"/>
          <a:stretch>
            <a:fillRect/>
          </a:stretch>
        </p:blipFill>
        <p:spPr>
          <a:xfrm>
            <a:off x="5262205" y="5063490"/>
            <a:ext cx="550664" cy="550664"/>
          </a:xfrm>
          <a:prstGeom prst="rect">
            <a:avLst/>
          </a:prstGeom>
        </p:spPr>
      </p:pic>
      <p:sp>
        <p:nvSpPr>
          <p:cNvPr id="17" name="Text 10"/>
          <p:cNvSpPr/>
          <p:nvPr/>
        </p:nvSpPr>
        <p:spPr>
          <a:xfrm>
            <a:off x="6088142" y="5194221"/>
            <a:ext cx="3279934" cy="611981"/>
          </a:xfrm>
          <a:prstGeom prst="rect">
            <a:avLst/>
          </a:prstGeom>
          <a:noFill/>
          <a:ln/>
        </p:spPr>
        <p:txBody>
          <a:bodyPr wrap="squar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Secure Routing &amp; API Handling</a:t>
            </a:r>
            <a:endParaRPr lang="en-US" sz="1900" dirty="0"/>
          </a:p>
        </p:txBody>
      </p:sp>
      <p:sp>
        <p:nvSpPr>
          <p:cNvPr id="18" name="Text 11"/>
          <p:cNvSpPr/>
          <p:nvPr/>
        </p:nvSpPr>
        <p:spPr>
          <a:xfrm>
            <a:off x="6088142" y="5938361"/>
            <a:ext cx="3279934" cy="140970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Robust security measures for all routes and API interactions, safeguarding user data and ensuring platform integrity.</a:t>
            </a:r>
            <a:endParaRPr lang="en-US" sz="1700" dirty="0"/>
          </a:p>
        </p:txBody>
      </p:sp>
      <p:sp>
        <p:nvSpPr>
          <p:cNvPr id="19" name="Rounded Rectangle 18"/>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xmlns="" id="{67E81F9E-9554-4840-A6CA-C59F6CE31245}"/>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21" name="Picture 20">
            <a:extLst>
              <a:ext uri="{FF2B5EF4-FFF2-40B4-BE49-F238E27FC236}">
                <a16:creationId xmlns:a16="http://schemas.microsoft.com/office/drawing/2014/main" xmlns="" id="{D0A1ABFC-AE90-4EE9-BAA9-5820F5EDC630}"/>
              </a:ext>
            </a:extLst>
          </p:cNvPr>
          <p:cNvPicPr>
            <a:picLocks noChangeAspect="1"/>
          </p:cNvPicPr>
          <p:nvPr/>
        </p:nvPicPr>
        <p:blipFill rotWithShape="1">
          <a:blip r:embed="rId9">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2388037"/>
            <a:ext cx="12488228"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The Road Ahead: Future Enhancements for IntelliGrade</a:t>
            </a:r>
            <a:endParaRPr lang="en-US" sz="3850" dirty="0"/>
          </a:p>
        </p:txBody>
      </p:sp>
      <p:sp>
        <p:nvSpPr>
          <p:cNvPr id="4" name="Shape 2"/>
          <p:cNvSpPr/>
          <p:nvPr/>
        </p:nvSpPr>
        <p:spPr>
          <a:xfrm>
            <a:off x="633234" y="4977408"/>
            <a:ext cx="495657" cy="495657"/>
          </a:xfrm>
          <a:prstGeom prst="roundRect">
            <a:avLst>
              <a:gd name="adj" fmla="val 66668"/>
            </a:avLst>
          </a:prstGeom>
          <a:solidFill>
            <a:srgbClr val="0A081B"/>
          </a:solidFill>
          <a:ln w="22860">
            <a:solidFill>
              <a:srgbClr val="16FFBB"/>
            </a:solidFill>
            <a:prstDash val="solid"/>
          </a:ln>
        </p:spPr>
      </p:sp>
      <p:sp>
        <p:nvSpPr>
          <p:cNvPr id="5" name="Text 3"/>
          <p:cNvSpPr/>
          <p:nvPr/>
        </p:nvSpPr>
        <p:spPr>
          <a:xfrm>
            <a:off x="1596985" y="4464725"/>
            <a:ext cx="12152352" cy="352425"/>
          </a:xfrm>
          <a:prstGeom prst="rect">
            <a:avLst/>
          </a:prstGeom>
          <a:noFill/>
          <a:ln/>
        </p:spPr>
        <p:txBody>
          <a:bodyPr wrap="none" lIns="0" tIns="0" rIns="0" bIns="0" rtlCol="0" anchor="t"/>
          <a:lstStyle/>
          <a:p>
            <a:pPr marL="0" indent="0" algn="l">
              <a:lnSpc>
                <a:spcPts val="2750"/>
              </a:lnSpc>
              <a:buNone/>
            </a:pPr>
            <a:endParaRPr lang="en-US" sz="1700" dirty="0"/>
          </a:p>
        </p:txBody>
      </p:sp>
      <p:sp>
        <p:nvSpPr>
          <p:cNvPr id="6" name="Text 4"/>
          <p:cNvSpPr/>
          <p:nvPr/>
        </p:nvSpPr>
        <p:spPr>
          <a:xfrm>
            <a:off x="1764984" y="3622972"/>
            <a:ext cx="10203496" cy="3864947"/>
          </a:xfrm>
          <a:prstGeom prst="rect">
            <a:avLst/>
          </a:prstGeom>
          <a:noFill/>
          <a:ln/>
        </p:spPr>
        <p:txBody>
          <a:bodyPr wrap="square" lIns="0" tIns="0" rIns="0" bIns="0" rtlCol="0" anchor="t"/>
          <a:lstStyle/>
          <a:p>
            <a:pPr marL="0" indent="0" algn="l">
              <a:lnSpc>
                <a:spcPts val="2750"/>
              </a:lnSpc>
            </a:pPr>
            <a:r>
              <a:rPr lang="en-US" dirty="0">
                <a:solidFill>
                  <a:schemeClr val="bg1">
                    <a:lumMod val="95000"/>
                  </a:schemeClr>
                </a:solidFill>
                <a:latin typeface="Barlow" charset="0"/>
                <a:ea typeface="Barlow" pitchFamily="34" charset="-122"/>
                <a:cs typeface="Barlow" pitchFamily="34" charset="-120"/>
              </a:rPr>
              <a:t>These future developments aim to create an even more immersive, interactive, and rewarding learning environment for all IntelliGrade users</a:t>
            </a:r>
            <a:r>
              <a:rPr lang="en-US" dirty="0" smtClean="0">
                <a:solidFill>
                  <a:schemeClr val="bg1">
                    <a:lumMod val="95000"/>
                  </a:schemeClr>
                </a:solidFill>
                <a:latin typeface="Barlow" charset="0"/>
                <a:ea typeface="Barlow" pitchFamily="34" charset="-122"/>
                <a:cs typeface="Barlow" pitchFamily="34" charset="-120"/>
              </a:rPr>
              <a:t>.</a:t>
            </a:r>
          </a:p>
          <a:p>
            <a:pPr marL="0" indent="0" algn="l">
              <a:lnSpc>
                <a:spcPts val="2750"/>
              </a:lnSpc>
            </a:pPr>
            <a:endParaRPr lang="en-US" dirty="0" smtClean="0">
              <a:solidFill>
                <a:schemeClr val="bg1">
                  <a:lumMod val="95000"/>
                </a:schemeClr>
              </a:solidFill>
              <a:latin typeface="Barlow" charset="0"/>
              <a:ea typeface="Barlow" pitchFamily="34" charset="-122"/>
              <a:cs typeface="Barlow" pitchFamily="34" charset="-120"/>
            </a:endParaRPr>
          </a:p>
          <a:p>
            <a:pPr>
              <a:lnSpc>
                <a:spcPts val="2750"/>
              </a:lnSpc>
            </a:pPr>
            <a:r>
              <a:rPr lang="en-US" dirty="0" smtClean="0">
                <a:solidFill>
                  <a:schemeClr val="bg1">
                    <a:lumMod val="95000"/>
                  </a:schemeClr>
                </a:solidFill>
                <a:latin typeface="Barlow" charset="0"/>
              </a:rPr>
              <a:t>Integration with more APIs (YouTube, </a:t>
            </a:r>
            <a:r>
              <a:rPr lang="en-US" dirty="0" err="1" smtClean="0">
                <a:solidFill>
                  <a:schemeClr val="bg1">
                    <a:lumMod val="95000"/>
                  </a:schemeClr>
                </a:solidFill>
                <a:latin typeface="Barlow" charset="0"/>
              </a:rPr>
              <a:t>Coursera</a:t>
            </a:r>
            <a:r>
              <a:rPr lang="en-US" dirty="0" smtClean="0">
                <a:solidFill>
                  <a:schemeClr val="bg1">
                    <a:lumMod val="95000"/>
                  </a:schemeClr>
                </a:solidFill>
                <a:latin typeface="Barlow" charset="0"/>
              </a:rPr>
              <a:t>, </a:t>
            </a:r>
            <a:r>
              <a:rPr lang="en-US" dirty="0" err="1" smtClean="0">
                <a:solidFill>
                  <a:schemeClr val="bg1">
                    <a:lumMod val="95000"/>
                  </a:schemeClr>
                </a:solidFill>
                <a:latin typeface="Barlow" charset="0"/>
              </a:rPr>
              <a:t>Udemy</a:t>
            </a:r>
            <a:r>
              <a:rPr lang="en-US" dirty="0" smtClean="0">
                <a:solidFill>
                  <a:schemeClr val="bg1">
                    <a:lumMod val="95000"/>
                  </a:schemeClr>
                </a:solidFill>
                <a:latin typeface="Barlow" charset="0"/>
              </a:rPr>
              <a:t>)</a:t>
            </a:r>
          </a:p>
          <a:p>
            <a:pPr>
              <a:lnSpc>
                <a:spcPts val="2750"/>
              </a:lnSpc>
            </a:pPr>
            <a:endParaRPr lang="en-US" dirty="0" smtClean="0">
              <a:solidFill>
                <a:schemeClr val="bg1">
                  <a:lumMod val="95000"/>
                </a:schemeClr>
              </a:solidFill>
              <a:latin typeface="Barlow" charset="0"/>
            </a:endParaRPr>
          </a:p>
          <a:p>
            <a:pPr>
              <a:lnSpc>
                <a:spcPts val="2750"/>
              </a:lnSpc>
            </a:pPr>
            <a:r>
              <a:rPr lang="en-US" dirty="0" smtClean="0">
                <a:solidFill>
                  <a:schemeClr val="bg1">
                    <a:lumMod val="95000"/>
                  </a:schemeClr>
                </a:solidFill>
                <a:latin typeface="Barlow" charset="0"/>
              </a:rPr>
              <a:t>Real-time progress tracking with </a:t>
            </a:r>
            <a:r>
              <a:rPr lang="en-US" dirty="0" smtClean="0">
                <a:solidFill>
                  <a:schemeClr val="bg1">
                    <a:lumMod val="95000"/>
                  </a:schemeClr>
                </a:solidFill>
                <a:latin typeface="Barlow" charset="0"/>
              </a:rPr>
              <a:t>graphs</a:t>
            </a:r>
          </a:p>
          <a:p>
            <a:pPr>
              <a:lnSpc>
                <a:spcPts val="2750"/>
              </a:lnSpc>
            </a:pPr>
            <a:endParaRPr lang="en-US" dirty="0" smtClean="0">
              <a:solidFill>
                <a:schemeClr val="bg1">
                  <a:lumMod val="95000"/>
                </a:schemeClr>
              </a:solidFill>
              <a:latin typeface="Barlow" charset="0"/>
            </a:endParaRPr>
          </a:p>
          <a:p>
            <a:pPr>
              <a:lnSpc>
                <a:spcPts val="2750"/>
              </a:lnSpc>
            </a:pPr>
            <a:r>
              <a:rPr lang="en-US" dirty="0" smtClean="0">
                <a:solidFill>
                  <a:schemeClr val="bg1">
                    <a:lumMod val="95000"/>
                  </a:schemeClr>
                </a:solidFill>
                <a:latin typeface="Barlow" charset="0"/>
              </a:rPr>
              <a:t>Chat support with AI </a:t>
            </a:r>
            <a:r>
              <a:rPr lang="en-US" dirty="0" smtClean="0">
                <a:solidFill>
                  <a:schemeClr val="bg1">
                    <a:lumMod val="95000"/>
                  </a:schemeClr>
                </a:solidFill>
                <a:latin typeface="Barlow" charset="0"/>
              </a:rPr>
              <a:t>tutors</a:t>
            </a:r>
          </a:p>
          <a:p>
            <a:pPr>
              <a:lnSpc>
                <a:spcPts val="2750"/>
              </a:lnSpc>
            </a:pPr>
            <a:endParaRPr lang="en-US" dirty="0" smtClean="0">
              <a:solidFill>
                <a:schemeClr val="bg1">
                  <a:lumMod val="95000"/>
                </a:schemeClr>
              </a:solidFill>
              <a:latin typeface="Barlow" charset="0"/>
            </a:endParaRPr>
          </a:p>
          <a:p>
            <a:pPr>
              <a:lnSpc>
                <a:spcPts val="2750"/>
              </a:lnSpc>
            </a:pPr>
            <a:r>
              <a:rPr lang="en-US" dirty="0" err="1" smtClean="0">
                <a:solidFill>
                  <a:schemeClr val="bg1">
                    <a:lumMod val="95000"/>
                  </a:schemeClr>
                </a:solidFill>
                <a:latin typeface="Barlow" charset="0"/>
              </a:rPr>
              <a:t>Gamification</a:t>
            </a:r>
            <a:r>
              <a:rPr lang="en-US" dirty="0" smtClean="0">
                <a:solidFill>
                  <a:schemeClr val="bg1">
                    <a:lumMod val="95000"/>
                  </a:schemeClr>
                </a:solidFill>
                <a:latin typeface="Barlow" charset="0"/>
              </a:rPr>
              <a:t> and certificate </a:t>
            </a:r>
            <a:r>
              <a:rPr lang="en-US" dirty="0" smtClean="0">
                <a:solidFill>
                  <a:schemeClr val="bg1">
                    <a:lumMod val="95000"/>
                  </a:schemeClr>
                </a:solidFill>
                <a:latin typeface="Barlow" charset="0"/>
              </a:rPr>
              <a:t>generation</a:t>
            </a:r>
            <a:endParaRPr lang="en-US" dirty="0" smtClean="0">
              <a:solidFill>
                <a:schemeClr val="bg1">
                  <a:lumMod val="95000"/>
                </a:schemeClr>
              </a:solidFill>
              <a:latin typeface="Barlow" charset="0"/>
              <a:ea typeface="Barlow" pitchFamily="34" charset="-122"/>
              <a:cs typeface="Barlow" pitchFamily="34" charset="-120"/>
            </a:endParaRPr>
          </a:p>
          <a:p>
            <a:pPr marL="0" indent="0" algn="l">
              <a:lnSpc>
                <a:spcPts val="2750"/>
              </a:lnSpc>
            </a:pPr>
            <a:endParaRPr lang="en-US" dirty="0">
              <a:solidFill>
                <a:schemeClr val="bg1">
                  <a:lumMod val="95000"/>
                </a:schemeClr>
              </a:solidFill>
              <a:latin typeface="Barlow" charset="0"/>
            </a:endParaRPr>
          </a:p>
        </p:txBody>
      </p:sp>
      <p:sp>
        <p:nvSpPr>
          <p:cNvPr id="7" name="Rounded Rectangle 6"/>
          <p:cNvSpPr/>
          <p:nvPr/>
        </p:nvSpPr>
        <p:spPr>
          <a:xfrm>
            <a:off x="12614437" y="7679724"/>
            <a:ext cx="1948524" cy="457200"/>
          </a:xfrm>
          <a:prstGeom prst="roundRect">
            <a:avLst/>
          </a:prstGeom>
          <a:solidFill>
            <a:srgbClr val="010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67E81F9E-9554-4840-A6CA-C59F6CE3124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9" name="Picture 8">
            <a:extLst>
              <a:ext uri="{FF2B5EF4-FFF2-40B4-BE49-F238E27FC236}">
                <a16:creationId xmlns:a16="http://schemas.microsoft.com/office/drawing/2014/main" xmlns="" id="{D0A1ABFC-AE90-4EE9-BAA9-5820F5EDC63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3678"/>
          </a:xfrm>
          <a:prstGeom prst="rect">
            <a:avLst/>
          </a:prstGeom>
        </p:spPr>
      </p:pic>
      <p:sp>
        <p:nvSpPr>
          <p:cNvPr id="3" name="Text 0"/>
          <p:cNvSpPr/>
          <p:nvPr/>
        </p:nvSpPr>
        <p:spPr>
          <a:xfrm rot="21108216">
            <a:off x="3419884" y="5015497"/>
            <a:ext cx="6812769" cy="1303959"/>
          </a:xfrm>
          <a:prstGeom prst="rect">
            <a:avLst/>
          </a:prstGeom>
          <a:noFill/>
          <a:ln/>
        </p:spPr>
        <p:txBody>
          <a:bodyPr wrap="none" lIns="0" tIns="0" rIns="0" bIns="0" rtlCol="0" anchor="t"/>
          <a:lstStyle/>
          <a:p>
            <a:pPr marL="0" indent="0" algn="l">
              <a:lnSpc>
                <a:spcPts val="4800"/>
              </a:lnSpc>
              <a:buNone/>
            </a:pPr>
            <a:r>
              <a:rPr lang="en-US" sz="9600" b="1" dirty="0">
                <a:solidFill>
                  <a:srgbClr val="000000"/>
                </a:solidFill>
                <a:latin typeface="Spline Sans Bold" pitchFamily="34" charset="0"/>
                <a:ea typeface="Spline Sans Bold" pitchFamily="34" charset="-122"/>
                <a:cs typeface="Spline Sans Bold" pitchFamily="34" charset="-120"/>
              </a:rPr>
              <a:t>Thank You!</a:t>
            </a:r>
            <a:endParaRPr lang="en-US" sz="9600" dirty="0"/>
          </a:p>
        </p:txBody>
      </p:sp>
      <p:sp>
        <p:nvSpPr>
          <p:cNvPr id="7" name="Rounded Rectangle 6"/>
          <p:cNvSpPr/>
          <p:nvPr/>
        </p:nvSpPr>
        <p:spPr>
          <a:xfrm>
            <a:off x="12614437" y="7679724"/>
            <a:ext cx="1948524" cy="457200"/>
          </a:xfrm>
          <a:prstGeom prst="roundRect">
            <a:avLst/>
          </a:prstGeom>
          <a:solidFill>
            <a:srgbClr val="A58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67E81F9E-9554-4840-A6CA-C59F6CE3124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3444" y="79795"/>
            <a:ext cx="741512" cy="776377"/>
          </a:xfrm>
          <a:prstGeom prst="rect">
            <a:avLst/>
          </a:prstGeom>
        </p:spPr>
      </p:pic>
      <p:pic>
        <p:nvPicPr>
          <p:cNvPr id="6" name="Picture 5">
            <a:extLst>
              <a:ext uri="{FF2B5EF4-FFF2-40B4-BE49-F238E27FC236}">
                <a16:creationId xmlns:a16="http://schemas.microsoft.com/office/drawing/2014/main" xmlns="" id="{D0A1ABFC-AE90-4EE9-BAA9-5820F5EDC630}"/>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25791" t="16832" b="13861"/>
          <a:stretch/>
        </p:blipFill>
        <p:spPr>
          <a:xfrm>
            <a:off x="11258558" y="79795"/>
            <a:ext cx="3152518" cy="603849"/>
          </a:xfrm>
          <a:prstGeom prst="rect">
            <a:avLst/>
          </a:prstGeom>
        </p:spPr>
        <p:style>
          <a:lnRef idx="1">
            <a:schemeClr val="accent1"/>
          </a:lnRef>
          <a:fillRef idx="3">
            <a:schemeClr val="accent1"/>
          </a:fillRef>
          <a:effectRef idx="2">
            <a:schemeClr val="accent1"/>
          </a:effectRef>
          <a:fontRef idx="minor">
            <a:schemeClr val="lt1"/>
          </a:fontRef>
        </p:style>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507</Words>
  <Application>Microsoft Office PowerPoint</Application>
  <PresentationFormat>Custom</PresentationFormat>
  <Paragraphs>65</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Spline Sans Bold</vt:lpstr>
      <vt:lpstr>Calibri</vt:lpstr>
      <vt:lpstr>Barlow</vt:lpstr>
      <vt:lpstr>Office Theme</vt:lpstr>
      <vt:lpstr>Slide 1</vt:lpstr>
      <vt:lpstr>Slide 2</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Gulam Rasul Momin</dc:creator>
  <cp:lastModifiedBy>babubhagat92@gmail.com</cp:lastModifiedBy>
  <cp:revision>8</cp:revision>
  <dcterms:created xsi:type="dcterms:W3CDTF">2025-08-06T13:25:46Z</dcterms:created>
  <dcterms:modified xsi:type="dcterms:W3CDTF">2025-08-06T15:28:17Z</dcterms:modified>
</cp:coreProperties>
</file>